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1" r:id="rId3"/>
    <p:sldId id="266" r:id="rId4"/>
    <p:sldId id="267" r:id="rId5"/>
    <p:sldId id="269" r:id="rId6"/>
    <p:sldId id="268" r:id="rId7"/>
    <p:sldId id="285" r:id="rId8"/>
    <p:sldId id="286" r:id="rId9"/>
    <p:sldId id="262" r:id="rId10"/>
    <p:sldId id="258" r:id="rId11"/>
    <p:sldId id="263" r:id="rId12"/>
    <p:sldId id="287" r:id="rId13"/>
    <p:sldId id="264" r:id="rId14"/>
    <p:sldId id="265" r:id="rId15"/>
    <p:sldId id="259" r:id="rId16"/>
    <p:sldId id="275" r:id="rId17"/>
    <p:sldId id="288" r:id="rId18"/>
    <p:sldId id="277" r:id="rId19"/>
    <p:sldId id="278" r:id="rId20"/>
    <p:sldId id="279" r:id="rId21"/>
    <p:sldId id="276" r:id="rId22"/>
    <p:sldId id="290" r:id="rId23"/>
    <p:sldId id="260" r:id="rId24"/>
    <p:sldId id="271" r:id="rId25"/>
    <p:sldId id="272" r:id="rId26"/>
    <p:sldId id="270" r:id="rId27"/>
    <p:sldId id="282" r:id="rId28"/>
    <p:sldId id="274" r:id="rId29"/>
    <p:sldId id="280" r:id="rId30"/>
    <p:sldId id="261" r:id="rId31"/>
    <p:sldId id="284" r:id="rId32"/>
    <p:sldId id="281" r:id="rId33"/>
    <p:sldId id="283" r:id="rId34"/>
    <p:sldId id="289" r:id="rId35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2" autoAdjust="0"/>
    <p:restoredTop sz="94660"/>
  </p:normalViewPr>
  <p:slideViewPr>
    <p:cSldViewPr snapToGrid="0">
      <p:cViewPr varScale="1">
        <p:scale>
          <a:sx n="95" d="100"/>
          <a:sy n="95" d="100"/>
        </p:scale>
        <p:origin x="32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8C35E-D44C-4405-A303-05673538C2B3}" type="datetimeFigureOut">
              <a:rPr lang="uk-UA" smtClean="0"/>
              <a:t>26.03.2021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C478C-447B-4AA7-9E6B-26C590D9C92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31028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8C35E-D44C-4405-A303-05673538C2B3}" type="datetimeFigureOut">
              <a:rPr lang="uk-UA" smtClean="0"/>
              <a:t>26.03.2021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C478C-447B-4AA7-9E6B-26C590D9C92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37338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8C35E-D44C-4405-A303-05673538C2B3}" type="datetimeFigureOut">
              <a:rPr lang="uk-UA" smtClean="0"/>
              <a:t>26.03.2021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C478C-447B-4AA7-9E6B-26C590D9C92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1115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8C35E-D44C-4405-A303-05673538C2B3}" type="datetimeFigureOut">
              <a:rPr lang="uk-UA" smtClean="0"/>
              <a:t>26.03.2021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C478C-447B-4AA7-9E6B-26C590D9C92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98685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8C35E-D44C-4405-A303-05673538C2B3}" type="datetimeFigureOut">
              <a:rPr lang="uk-UA" smtClean="0"/>
              <a:t>26.03.2021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C478C-447B-4AA7-9E6B-26C590D9C92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6161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8C35E-D44C-4405-A303-05673538C2B3}" type="datetimeFigureOut">
              <a:rPr lang="uk-UA" smtClean="0"/>
              <a:t>26.03.2021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C478C-447B-4AA7-9E6B-26C590D9C92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709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8C35E-D44C-4405-A303-05673538C2B3}" type="datetimeFigureOut">
              <a:rPr lang="uk-UA" smtClean="0"/>
              <a:t>26.03.2021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C478C-447B-4AA7-9E6B-26C590D9C92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0066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8C35E-D44C-4405-A303-05673538C2B3}" type="datetimeFigureOut">
              <a:rPr lang="uk-UA" smtClean="0"/>
              <a:t>26.03.2021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C478C-447B-4AA7-9E6B-26C590D9C92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55918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8C35E-D44C-4405-A303-05673538C2B3}" type="datetimeFigureOut">
              <a:rPr lang="uk-UA" smtClean="0"/>
              <a:t>26.03.2021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C478C-447B-4AA7-9E6B-26C590D9C92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22272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8C35E-D44C-4405-A303-05673538C2B3}" type="datetimeFigureOut">
              <a:rPr lang="uk-UA" smtClean="0"/>
              <a:t>26.03.2021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C478C-447B-4AA7-9E6B-26C590D9C92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78226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8C35E-D44C-4405-A303-05673538C2B3}" type="datetimeFigureOut">
              <a:rPr lang="uk-UA" smtClean="0"/>
              <a:t>26.03.2021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C478C-447B-4AA7-9E6B-26C590D9C92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05429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D8C35E-D44C-4405-A303-05673538C2B3}" type="datetimeFigureOut">
              <a:rPr lang="uk-UA" smtClean="0"/>
              <a:t>26.03.2021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DC478C-447B-4AA7-9E6B-26C590D9C92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95844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samples/adventureworks-install-configure?view=sql-server-ver15&amp;tabs=ssm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gif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bertwagner.com/posts/5-things-you-need-to-know-when-reading-sql-server-execution-plans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vailability" TargetMode="External"/><Relationship Id="rId2" Type="http://schemas.openxmlformats.org/officeDocument/2006/relationships/hyperlink" Target="https://en.wikipedia.org/wiki/Consistency_mode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hyperlink" Target="https://en.wikipedia.org/wiki/Network_partitioning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5979" y="1964574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/>
              <a:t>What you don't know about SQL</a:t>
            </a:r>
            <a:r>
              <a:rPr lang="en-US" b="1" dirty="0" smtClean="0"/>
              <a:t>?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82970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Finding the problem </a:t>
            </a:r>
            <a:endParaRPr lang="uk-U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88374"/>
            <a:ext cx="3485147" cy="299669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94484" y="518114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>
                <a:hlinkClick r:id="rId3"/>
              </a:rPr>
              <a:t>AdventureWorks</a:t>
            </a:r>
            <a:endParaRPr lang="uk-UA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5810" y="1888374"/>
            <a:ext cx="230505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44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Finding the problem </a:t>
            </a:r>
            <a:endParaRPr lang="uk-U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75" y="1789446"/>
            <a:ext cx="946785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1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Finding the problem </a:t>
            </a:r>
            <a:endParaRPr lang="uk-U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63" y="1616749"/>
            <a:ext cx="11534274" cy="505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09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Finding the problem </a:t>
            </a:r>
            <a:endParaRPr lang="uk-U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63" y="1925053"/>
            <a:ext cx="11950617" cy="37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1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Finding the problem </a:t>
            </a:r>
            <a:endParaRPr lang="uk-U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40" y="2903120"/>
            <a:ext cx="7045133" cy="14683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7726" y="1690688"/>
            <a:ext cx="4144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Don’t hesitate to use debugger!</a:t>
            </a:r>
            <a:endParaRPr lang="uk-UA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40" y="4589656"/>
            <a:ext cx="2968292" cy="2042251"/>
          </a:xfrm>
          <a:prstGeom prst="rect">
            <a:avLst/>
          </a:prstGeom>
        </p:spPr>
      </p:pic>
      <p:pic>
        <p:nvPicPr>
          <p:cNvPr id="1030" name="Picture 6" descr="Как использовать Joomla Debug Syste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575" y="2903120"/>
            <a:ext cx="4023393" cy="303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82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Solving the problem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smtClean="0"/>
              <a:t>EXPLAIN</a:t>
            </a:r>
            <a:r>
              <a:rPr lang="en-US" sz="1400" dirty="0"/>
              <a:t> </a:t>
            </a:r>
            <a:r>
              <a:rPr lang="en-US" sz="1400" dirty="0">
                <a:solidFill>
                  <a:srgbClr val="171717"/>
                </a:solidFill>
              </a:rPr>
              <a:t> WITH_RECOMMENDATIONS </a:t>
            </a:r>
            <a:r>
              <a:rPr lang="en-US" sz="1400" dirty="0" smtClean="0"/>
              <a:t>indicate </a:t>
            </a:r>
            <a:r>
              <a:rPr lang="en-US" sz="1400" dirty="0"/>
              <a:t>what the command would do without actually doing </a:t>
            </a:r>
            <a:r>
              <a:rPr lang="en-US" sz="1400" dirty="0" smtClean="0"/>
              <a:t>them (</a:t>
            </a:r>
            <a:r>
              <a:rPr lang="en-US" sz="1400" dirty="0" err="1" smtClean="0"/>
              <a:t>git</a:t>
            </a:r>
            <a:r>
              <a:rPr lang="en-US" sz="1400" dirty="0" smtClean="0"/>
              <a:t> … --</a:t>
            </a:r>
            <a:r>
              <a:rPr lang="en-US" sz="1400" dirty="0"/>
              <a:t>dry-run</a:t>
            </a:r>
            <a:r>
              <a:rPr lang="en-US" sz="1400" dirty="0" smtClean="0"/>
              <a:t>)</a:t>
            </a:r>
            <a:endParaRPr lang="uk-UA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172" y="2411826"/>
            <a:ext cx="7502017" cy="376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Solving the problem</a:t>
            </a:r>
            <a:endParaRPr lang="uk-UA" dirty="0"/>
          </a:p>
        </p:txBody>
      </p:sp>
      <p:sp>
        <p:nvSpPr>
          <p:cNvPr id="5" name="Rectangle 4"/>
          <p:cNvSpPr/>
          <p:nvPr/>
        </p:nvSpPr>
        <p:spPr>
          <a:xfrm>
            <a:off x="4711296" y="1570190"/>
            <a:ext cx="24562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Execution </a:t>
            </a:r>
            <a:r>
              <a:rPr lang="en-US" sz="2800" dirty="0" smtClean="0"/>
              <a:t>Plans</a:t>
            </a:r>
            <a:endParaRPr lang="uk-UA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49" y="2901615"/>
            <a:ext cx="8953500" cy="2819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695" y="1745747"/>
            <a:ext cx="198120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2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Solving the problem</a:t>
            </a:r>
            <a:endParaRPr lang="uk-UA" dirty="0"/>
          </a:p>
        </p:txBody>
      </p:sp>
      <p:sp>
        <p:nvSpPr>
          <p:cNvPr id="8" name="Rectangle 7"/>
          <p:cNvSpPr/>
          <p:nvPr/>
        </p:nvSpPr>
        <p:spPr>
          <a:xfrm>
            <a:off x="347073" y="2310978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DBCC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SHOW_STATISTICS</a:t>
            </a:r>
          </a:p>
          <a:p>
            <a:r>
              <a:rPr lang="en-US" sz="16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'Person.Person'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16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PK_Person_BusinessEntityID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95" y="3477916"/>
            <a:ext cx="7485793" cy="266239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355306" y="2277587"/>
            <a:ext cx="354335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1A1A1A"/>
                </a:solidFill>
              </a:rPr>
              <a:t>Cardinality Estimators</a:t>
            </a:r>
          </a:p>
          <a:p>
            <a:r>
              <a:rPr lang="ru-RU" sz="1600" dirty="0" smtClean="0"/>
              <a:t>(</a:t>
            </a:r>
            <a:r>
              <a:rPr lang="en-US" sz="1600" dirty="0" smtClean="0"/>
              <a:t>assumptions how one variable depends</a:t>
            </a:r>
            <a:br>
              <a:rPr lang="en-US" sz="1600" dirty="0" smtClean="0"/>
            </a:br>
            <a:r>
              <a:rPr lang="en-US" sz="1600" dirty="0" smtClean="0"/>
              <a:t>correlation</a:t>
            </a:r>
            <a:r>
              <a:rPr lang="en-US" sz="1600" dirty="0"/>
              <a:t>, distribution, and more.</a:t>
            </a:r>
            <a:r>
              <a:rPr lang="ru-RU" sz="1600" dirty="0" smtClean="0"/>
              <a:t>)</a:t>
            </a:r>
            <a:r>
              <a:rPr lang="en-US" sz="1600" dirty="0"/>
              <a:t/>
            </a:r>
            <a:br>
              <a:rPr lang="en-US" sz="1600" dirty="0"/>
            </a:br>
            <a:endParaRPr lang="uk-UA" sz="1600" dirty="0"/>
          </a:p>
        </p:txBody>
      </p:sp>
      <p:sp>
        <p:nvSpPr>
          <p:cNvPr id="7" name="Rectangle 6"/>
          <p:cNvSpPr/>
          <p:nvPr/>
        </p:nvSpPr>
        <p:spPr>
          <a:xfrm>
            <a:off x="4711296" y="1570190"/>
            <a:ext cx="24562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Execution </a:t>
            </a:r>
            <a:r>
              <a:rPr lang="en-US" sz="2800" dirty="0" smtClean="0"/>
              <a:t>Plans</a:t>
            </a:r>
            <a:endParaRPr lang="uk-UA" sz="2800" dirty="0"/>
          </a:p>
        </p:txBody>
      </p:sp>
    </p:spTree>
    <p:extLst>
      <p:ext uri="{BB962C8B-B14F-4D97-AF65-F5344CB8AC3E}">
        <p14:creationId xmlns:p14="http://schemas.microsoft.com/office/powerpoint/2010/main" val="139909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Solving the problem</a:t>
            </a:r>
            <a:endParaRPr lang="uk-UA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123" y="1273266"/>
            <a:ext cx="1419225" cy="1447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348" y="1494095"/>
            <a:ext cx="2505075" cy="11525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938" y="1465520"/>
            <a:ext cx="1209675" cy="11811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37938" y="2972873"/>
            <a:ext cx="474846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customer</a:t>
            </a:r>
            <a:r>
              <a:rPr lang="en-US" sz="1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PersonID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[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AdventureWorks2016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[Sales]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[Customer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en-US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customer</a:t>
            </a:r>
          </a:p>
          <a:p>
            <a:r>
              <a:rPr lang="en-US" sz="12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INNER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JOIN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[Sales]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SalesTerritory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territory </a:t>
            </a:r>
          </a:p>
          <a:p>
            <a:r>
              <a:rPr lang="en-US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ON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customer</a:t>
            </a:r>
            <a:r>
              <a:rPr lang="en-US" sz="1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TerritoryID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territory</a:t>
            </a:r>
            <a:r>
              <a:rPr lang="en-US" sz="1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TerritoryID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	</a:t>
            </a:r>
            <a:r>
              <a:rPr lang="en-US" sz="12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and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territory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[Group]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'Europe'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sz="1200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--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and </a:t>
            </a:r>
            <a:r>
              <a:rPr lang="en-US" sz="12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PersonID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in (SELECT </a:t>
            </a:r>
            <a:r>
              <a:rPr lang="en-US" sz="12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PersonID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FROM </a:t>
            </a:r>
            <a:r>
              <a:rPr lang="en-US" sz="12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Person.Person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where </a:t>
            </a:r>
            <a:r>
              <a:rPr lang="en-US" sz="12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PersonType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'EM')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WHERE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PersonID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</a:t>
            </a:r>
            <a:endParaRPr lang="uk-UA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5625" y="1690688"/>
            <a:ext cx="4416533" cy="374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02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Solving the problem</a:t>
            </a:r>
            <a:endParaRPr lang="uk-U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933" y="2145731"/>
            <a:ext cx="5975183" cy="32386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84485" y="2145731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CountryRegionCode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RegionCustumerCount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[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AdventureWorks2016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[Sales]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[Customer]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customer</a:t>
            </a:r>
          </a:p>
          <a:p>
            <a:pPr lvl="1"/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INNER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JOIN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[Sales]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SalesTerritory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territory </a:t>
            </a: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ON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customer</a:t>
            </a:r>
            <a:r>
              <a:rPr lang="en-US" sz="1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TerritoryID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territory</a:t>
            </a:r>
            <a:r>
              <a:rPr lang="en-US" sz="1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TerritoryID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WHERE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PersonID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GROUP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CountryRegionCode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HAVING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1000</a:t>
            </a: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CountryRegionCode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DESC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uk-UA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84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27221" y="545431"/>
            <a:ext cx="9144000" cy="96729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SQL </a:t>
            </a:r>
            <a:r>
              <a:rPr lang="en-US" sz="3200" b="1" dirty="0"/>
              <a:t>Actuality</a:t>
            </a:r>
            <a:endParaRPr lang="uk-UA" sz="3200" dirty="0"/>
          </a:p>
        </p:txBody>
      </p:sp>
      <p:pic>
        <p:nvPicPr>
          <p:cNvPr id="6146" name="Picture 2" descr="Комикс мем: &quot;IUserRepository SQL&quot; - Комиксы - Meme-arsenal.co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735" y="1886875"/>
            <a:ext cx="2940551" cy="400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09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Solving the problem</a:t>
            </a:r>
            <a:endParaRPr lang="uk-UA" dirty="0"/>
          </a:p>
        </p:txBody>
      </p:sp>
      <p:sp>
        <p:nvSpPr>
          <p:cNvPr id="3" name="Rectangle 2"/>
          <p:cNvSpPr/>
          <p:nvPr/>
        </p:nvSpPr>
        <p:spPr>
          <a:xfrm>
            <a:off x="4210451" y="1690688"/>
            <a:ext cx="3460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Commonly Troublesome Operators</a:t>
            </a:r>
            <a:endParaRPr lang="uk-U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044" y="2300244"/>
            <a:ext cx="3771900" cy="1009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090" y="2290720"/>
            <a:ext cx="1752600" cy="1171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1982" y="2443119"/>
            <a:ext cx="847725" cy="866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482" y="3900403"/>
            <a:ext cx="476250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0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Solving the problem</a:t>
            </a:r>
            <a:endParaRPr lang="uk-UA" dirty="0"/>
          </a:p>
        </p:txBody>
      </p:sp>
      <p:sp>
        <p:nvSpPr>
          <p:cNvPr id="3" name="Rectangle 2"/>
          <p:cNvSpPr/>
          <p:nvPr/>
        </p:nvSpPr>
        <p:spPr>
          <a:xfrm>
            <a:off x="288757" y="2118661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AdventureWorks2016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GO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DECLARE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@id </a:t>
            </a:r>
            <a:r>
              <a:rPr lang="en-US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uk-UA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DECLARE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cursorT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CURSOR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ProductId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AdventureWorks2016</a:t>
            </a:r>
            <a:r>
              <a:rPr lang="en-US" sz="1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Production</a:t>
            </a:r>
            <a:r>
              <a:rPr lang="en-US" sz="1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Product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WHERE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DaysToManufacture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</a:t>
            </a:r>
          </a:p>
          <a:p>
            <a:r>
              <a:rPr lang="uk-UA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cursorT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FETCH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NEXT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cursorT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INTO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@id</a:t>
            </a: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WHILE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@@FETCH_STATUS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0</a:t>
            </a: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Production</a:t>
            </a:r>
            <a:r>
              <a:rPr lang="en-US" sz="1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ProductInventory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WHERE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ProductID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@id</a:t>
            </a:r>
          </a:p>
          <a:p>
            <a:pPr lvl="1"/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FETCH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NEXT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cursorT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INTO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@id</a:t>
            </a: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cursorT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DEALLOCATE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cursorT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endParaRPr lang="uk-UA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635" y="1927760"/>
            <a:ext cx="7237996" cy="48557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75873" y="1629221"/>
            <a:ext cx="1643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Cursor Example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55022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Solving the problem</a:t>
            </a:r>
            <a:endParaRPr lang="uk-U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079" y="2277980"/>
            <a:ext cx="6914476" cy="34535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206" y="2277980"/>
            <a:ext cx="2610352" cy="35080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31206" y="1735705"/>
            <a:ext cx="3865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Don’t hesitate to use reports!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308870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 Most common mistakes in</a:t>
            </a:r>
            <a:br>
              <a:rPr lang="en-US" dirty="0" smtClean="0"/>
            </a:br>
            <a:r>
              <a:rPr lang="en-US" dirty="0" smtClean="0"/>
              <a:t> SQL queries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1865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Misspelling Commands</a:t>
            </a:r>
          </a:p>
          <a:p>
            <a:r>
              <a:rPr lang="en-US" dirty="0" smtClean="0"/>
              <a:t>Forgetting Brackets</a:t>
            </a:r>
            <a:r>
              <a:rPr lang="ru-RU" dirty="0" smtClean="0"/>
              <a:t> (</a:t>
            </a:r>
            <a:r>
              <a:rPr lang="en-US" dirty="0" smtClean="0"/>
              <a:t>AND OR</a:t>
            </a:r>
            <a:r>
              <a:rPr lang="ru-RU" dirty="0" smtClean="0"/>
              <a:t>)</a:t>
            </a:r>
            <a:r>
              <a:rPr lang="en-US" dirty="0" smtClean="0"/>
              <a:t> </a:t>
            </a:r>
            <a:r>
              <a:rPr lang="en-US" dirty="0"/>
              <a:t>and Quotes</a:t>
            </a:r>
          </a:p>
          <a:p>
            <a:r>
              <a:rPr lang="en-US" dirty="0" smtClean="0"/>
              <a:t>Omitting/Skipping </a:t>
            </a:r>
            <a:r>
              <a:rPr lang="en-US" dirty="0"/>
              <a:t>Table </a:t>
            </a:r>
            <a:r>
              <a:rPr lang="en-US" dirty="0" smtClean="0"/>
              <a:t>Aliases</a:t>
            </a:r>
            <a:endParaRPr lang="uk-UA" dirty="0" smtClean="0"/>
          </a:p>
          <a:p>
            <a:r>
              <a:rPr lang="en-US" dirty="0"/>
              <a:t>Filtering a date range using BETWEEN</a:t>
            </a:r>
          </a:p>
          <a:p>
            <a:pPr marL="0" indent="0">
              <a:buNone/>
            </a:pPr>
            <a:r>
              <a:rPr lang="en-US" dirty="0"/>
              <a:t>BETWEEN only for Inclusive</a:t>
            </a:r>
            <a:r>
              <a:rPr lang="uk-UA" dirty="0"/>
              <a:t>(включно!)</a:t>
            </a:r>
            <a:r>
              <a:rPr lang="en-US" dirty="0"/>
              <a:t> Ranges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293" y="4742463"/>
            <a:ext cx="3547562" cy="1827532"/>
          </a:xfrm>
          <a:prstGeom prst="rect">
            <a:avLst/>
          </a:prstGeom>
        </p:spPr>
      </p:pic>
      <p:pic>
        <p:nvPicPr>
          <p:cNvPr id="7172" name="Picture 4" descr="Devhumor - humor for develop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332" y="2218657"/>
            <a:ext cx="3289468" cy="448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35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 Most common mistakes in</a:t>
            </a:r>
            <a:br>
              <a:rPr lang="en-US" dirty="0" smtClean="0"/>
            </a:br>
            <a:r>
              <a:rPr lang="en-US" dirty="0" smtClean="0"/>
              <a:t> SQL queries</a:t>
            </a:r>
            <a:endParaRPr lang="uk-UA" dirty="0"/>
          </a:p>
        </p:txBody>
      </p:sp>
      <p:pic>
        <p:nvPicPr>
          <p:cNvPr id="1030" name="Picture 6" descr="Data freshness and time zone support – Help Cen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562" y="1752035"/>
            <a:ext cx="8275305" cy="51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10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354234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 Most common mistakes in</a:t>
            </a:r>
            <a:br>
              <a:rPr lang="en-US" dirty="0" smtClean="0"/>
            </a:br>
            <a:r>
              <a:rPr lang="en-US" dirty="0" smtClean="0"/>
              <a:t> SQL queries</a:t>
            </a:r>
            <a:endParaRPr lang="uk-UA" dirty="0"/>
          </a:p>
        </p:txBody>
      </p:sp>
      <p:sp>
        <p:nvSpPr>
          <p:cNvPr id="3" name="Rectangle 2"/>
          <p:cNvSpPr/>
          <p:nvPr/>
        </p:nvSpPr>
        <p:spPr>
          <a:xfrm>
            <a:off x="667002" y="3503586"/>
            <a:ext cx="10344647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-- UTC – Coordinated Universal Time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uk-UA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TOP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 [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ModifiedOn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][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dbo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ApplicationViewPreferences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endParaRPr lang="uk-UA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TOP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 [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ModifiedOn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ZONE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'UTC'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KievTime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endParaRPr lang="en-US" sz="1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dbo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ApplicationViewPreferences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endParaRPr lang="en-US" sz="1200" dirty="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TOP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 [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ModifiedOn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ZONE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endParaRPr lang="en-US" sz="1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 smtClean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'E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 Europe Standard Time'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EuropeStandardTime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endParaRPr lang="en-US" sz="1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dbo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ApplicationViewPreferences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endParaRPr lang="uk-UA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FF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sys</a:t>
            </a:r>
            <a:r>
              <a:rPr lang="en-US" sz="12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dirty="0" err="1">
                <a:solidFill>
                  <a:srgbClr val="00FF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time_zone_info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WHERE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like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'%E. Europe Standard Time%'</a:t>
            </a:r>
            <a:endParaRPr lang="uk-UA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173" y="3763629"/>
            <a:ext cx="3779520" cy="2157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91" y="1679797"/>
            <a:ext cx="4094922" cy="12227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450186" y="3973866"/>
            <a:ext cx="1308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Offset value</a:t>
            </a:r>
            <a:endParaRPr lang="uk-UA" dirty="0">
              <a:solidFill>
                <a:srgbClr val="C00000"/>
              </a:solidFill>
            </a:endParaRPr>
          </a:p>
        </p:txBody>
      </p:sp>
      <p:cxnSp>
        <p:nvCxnSpPr>
          <p:cNvPr id="9" name="Straight Arrow Connector 8"/>
          <p:cNvCxnSpPr>
            <a:stCxn id="7" idx="1"/>
          </p:cNvCxnSpPr>
          <p:nvPr/>
        </p:nvCxnSpPr>
        <p:spPr>
          <a:xfrm flipH="1">
            <a:off x="8120933" y="4158532"/>
            <a:ext cx="329253" cy="954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8020217" y="4253948"/>
            <a:ext cx="457199" cy="4214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4443" y="1688410"/>
            <a:ext cx="3377887" cy="147310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5085347" y="4483768"/>
            <a:ext cx="1145826" cy="19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785937" y="3842084"/>
            <a:ext cx="2445236" cy="316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716379" y="5141495"/>
            <a:ext cx="1411705" cy="88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20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388" y="36512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 Most common mistakes in</a:t>
            </a:r>
            <a:br>
              <a:rPr lang="en-US" dirty="0" smtClean="0"/>
            </a:br>
            <a:r>
              <a:rPr lang="en-US" dirty="0" smtClean="0"/>
              <a:t> SQL queries</a:t>
            </a:r>
            <a:endParaRPr lang="uk-UA" dirty="0"/>
          </a:p>
        </p:txBody>
      </p:sp>
      <p:sp>
        <p:nvSpPr>
          <p:cNvPr id="7" name="Rectangle 6"/>
          <p:cNvSpPr/>
          <p:nvPr/>
        </p:nvSpPr>
        <p:spPr>
          <a:xfrm>
            <a:off x="641684" y="1690688"/>
            <a:ext cx="834189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71717"/>
                </a:solidFill>
              </a:rPr>
              <a:t>COUNT(*) returns the number of items in a group. This includes NULL values and duplicates</a:t>
            </a:r>
            <a:r>
              <a:rPr lang="en-US" sz="1600" dirty="0" smtClean="0">
                <a:solidFill>
                  <a:srgbClr val="171717"/>
                </a:solidFill>
              </a:rPr>
              <a:t>.</a:t>
            </a:r>
          </a:p>
          <a:p>
            <a:endParaRPr lang="en-US" sz="1600" dirty="0">
              <a:solidFill>
                <a:srgbClr val="171717"/>
              </a:solidFill>
            </a:endParaRPr>
          </a:p>
          <a:p>
            <a:r>
              <a:rPr lang="en-US" sz="1600" dirty="0">
                <a:solidFill>
                  <a:srgbClr val="171717"/>
                </a:solidFill>
              </a:rPr>
              <a:t>COUNT(ALL </a:t>
            </a:r>
            <a:r>
              <a:rPr lang="en-US" sz="1600" i="1" dirty="0">
                <a:solidFill>
                  <a:srgbClr val="171717"/>
                </a:solidFill>
              </a:rPr>
              <a:t>expression</a:t>
            </a:r>
            <a:r>
              <a:rPr lang="en-US" sz="1600" dirty="0">
                <a:solidFill>
                  <a:srgbClr val="171717"/>
                </a:solidFill>
              </a:rPr>
              <a:t>) evaluates </a:t>
            </a:r>
            <a:r>
              <a:rPr lang="en-US" sz="1600" i="1" dirty="0">
                <a:solidFill>
                  <a:srgbClr val="171717"/>
                </a:solidFill>
              </a:rPr>
              <a:t>expression</a:t>
            </a:r>
            <a:r>
              <a:rPr lang="en-US" sz="1600" dirty="0">
                <a:solidFill>
                  <a:srgbClr val="171717"/>
                </a:solidFill>
              </a:rPr>
              <a:t> for each row in a group, and returns the number of </a:t>
            </a:r>
            <a:r>
              <a:rPr lang="en-US" sz="1600" dirty="0" err="1">
                <a:solidFill>
                  <a:srgbClr val="171717"/>
                </a:solidFill>
              </a:rPr>
              <a:t>nonnull</a:t>
            </a:r>
            <a:r>
              <a:rPr lang="en-US" sz="1600" dirty="0">
                <a:solidFill>
                  <a:srgbClr val="171717"/>
                </a:solidFill>
              </a:rPr>
              <a:t> values.</a:t>
            </a:r>
            <a:endParaRPr lang="en-US" sz="1600" b="0" i="0" dirty="0">
              <a:solidFill>
                <a:srgbClr val="171717"/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0316" y="3317756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CustomersCount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endParaRPr lang="en-US" sz="1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AdventureWorks2016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[Sales]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[Customer]</a:t>
            </a:r>
          </a:p>
          <a:p>
            <a:endParaRPr lang="uk-UA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-- </a:t>
            </a:r>
            <a:r>
              <a:rPr lang="en-US" sz="12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PersonID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couldn't be NULL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CustomerID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CustomersCount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endParaRPr lang="en-US" sz="1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AdventureWorks2016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[Sales]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[Customer]</a:t>
            </a:r>
          </a:p>
          <a:p>
            <a:endParaRPr lang="uk-UA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-- </a:t>
            </a:r>
            <a:r>
              <a:rPr lang="en-US" sz="12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PersonID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could be NULL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PersonID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CustomersCount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endParaRPr lang="en-US" sz="12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AdventureWorks2016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[Sales]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[Customer]</a:t>
            </a:r>
            <a:endParaRPr lang="uk-UA" sz="1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916" y="3263314"/>
            <a:ext cx="212407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17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388" y="36512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 Most common mistakes in</a:t>
            </a:r>
            <a:br>
              <a:rPr lang="en-US" dirty="0" smtClean="0"/>
            </a:br>
            <a:r>
              <a:rPr lang="en-US" dirty="0" smtClean="0"/>
              <a:t> SQL queries</a:t>
            </a:r>
            <a:endParaRPr lang="uk-UA" dirty="0"/>
          </a:p>
        </p:txBody>
      </p:sp>
      <p:sp>
        <p:nvSpPr>
          <p:cNvPr id="3" name="Rectangle 2"/>
          <p:cNvSpPr/>
          <p:nvPr/>
        </p:nvSpPr>
        <p:spPr>
          <a:xfrm>
            <a:off x="240631" y="821082"/>
            <a:ext cx="6561222" cy="533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11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endParaRPr lang="uk-UA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@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Dep_Id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@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Emp_Id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endParaRPr lang="uk-UA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EmpCursor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CURSOR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dep_id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id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employee</a:t>
            </a:r>
          </a:p>
          <a:p>
            <a:r>
              <a:rPr lang="en-US" sz="11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OPEN</a:t>
            </a:r>
            <a:r>
              <a:rPr lang="en-US" sz="11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EmpCursor</a:t>
            </a:r>
            <a:r>
              <a:rPr lang="uk-UA" sz="11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endParaRPr lang="uk-UA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FETCH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NEXT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EmpCursor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INTO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@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Dep_Id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@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Emp_Id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DECLARE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@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DepName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NVARCHAR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50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WHILE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@@FETCH_STATUS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0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uk-UA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pPr lvl="1"/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@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DepName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dep_name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department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where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id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@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Dep_Id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uk-UA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pPr lvl="1"/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DepName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'Sales'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2"/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pPr lvl="2"/>
            <a:r>
              <a:rPr lang="ru-RU" sz="1100" dirty="0" smtClean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sz="1100" dirty="0" smtClean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UPDATE</a:t>
            </a:r>
            <a:r>
              <a:rPr lang="en-US" sz="11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employee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salary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salary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1.1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WHERE</a:t>
            </a:r>
            <a:r>
              <a:rPr lang="en-US" sz="11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@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Emp_Id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2"/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DepName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'HR'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2"/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pPr lvl="2"/>
            <a:r>
              <a:rPr lang="ru-RU" sz="1100" dirty="0" smtClean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sz="1100" dirty="0" smtClean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UPDATE</a:t>
            </a:r>
            <a:r>
              <a:rPr lang="en-US" sz="11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employee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salary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salary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1.2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WHERE</a:t>
            </a:r>
            <a:r>
              <a:rPr lang="en-US" sz="11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@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Emp_Id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2"/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DepName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'IT'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2"/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BEGIN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endParaRPr lang="ru-RU" sz="1100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2"/>
            <a:r>
              <a:rPr lang="ru-RU" sz="11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</a:t>
            </a:r>
            <a:r>
              <a:rPr lang="en-US" sz="1100" dirty="0" smtClean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UPDATE</a:t>
            </a:r>
            <a:r>
              <a:rPr lang="en-US" sz="11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employee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salary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salary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1.5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WHERE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id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@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Emp_Id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2"/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uk-UA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FETCH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NEXT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EmpCursor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INTO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@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Dep_Id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@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Emp_Id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uk-UA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CLOSE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EmpCursor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DEALLOCATE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EmpCursor</a:t>
            </a:r>
            <a:endParaRPr lang="uk-UA" sz="1100" dirty="0"/>
          </a:p>
        </p:txBody>
      </p:sp>
      <p:sp>
        <p:nvSpPr>
          <p:cNvPr id="6" name="Rectangle 5"/>
          <p:cNvSpPr/>
          <p:nvPr/>
        </p:nvSpPr>
        <p:spPr>
          <a:xfrm>
            <a:off x="6713622" y="2448615"/>
            <a:ext cx="6096000" cy="19543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company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uk-UA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sz="11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UPDATE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employee</a:t>
            </a:r>
          </a:p>
          <a:p>
            <a:r>
              <a:rPr lang="en-US" sz="11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</a:t>
            </a:r>
            <a:r>
              <a:rPr lang="en-US" sz="11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salary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CASE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pPr lvl="1"/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WHEN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dep_name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'Sales'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THEN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salary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1.1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WHEN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dep_name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'HR'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THEN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salary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1.2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WHEN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dep_name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'IT'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THEN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salary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1.5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employee</a:t>
            </a:r>
          </a:p>
          <a:p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JOIN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department</a:t>
            </a:r>
            <a:r>
              <a:rPr lang="ru-RU" sz="11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</a:t>
            </a:r>
            <a:r>
              <a:rPr lang="en-US" sz="11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department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id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employee</a:t>
            </a:r>
            <a:r>
              <a:rPr lang="en-US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dep_id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WHERE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dep_name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'Sales'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dep_name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'HR'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dep_name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'IT'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uk-UA" sz="1100" dirty="0"/>
          </a:p>
        </p:txBody>
      </p:sp>
    </p:spTree>
    <p:extLst>
      <p:ext uri="{BB962C8B-B14F-4D97-AF65-F5344CB8AC3E}">
        <p14:creationId xmlns:p14="http://schemas.microsoft.com/office/powerpoint/2010/main" val="329467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388" y="36512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 Most common mistakes in</a:t>
            </a:r>
            <a:br>
              <a:rPr lang="en-US" dirty="0" smtClean="0"/>
            </a:br>
            <a:r>
              <a:rPr lang="en-US" dirty="0" smtClean="0"/>
              <a:t> SQL queries</a:t>
            </a:r>
            <a:endParaRPr lang="uk-UA" dirty="0"/>
          </a:p>
        </p:txBody>
      </p:sp>
      <p:sp>
        <p:nvSpPr>
          <p:cNvPr id="3" name="Rectangle 2"/>
          <p:cNvSpPr/>
          <p:nvPr/>
        </p:nvSpPr>
        <p:spPr>
          <a:xfrm>
            <a:off x="919667" y="2712291"/>
            <a:ext cx="86033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CountryRegionCode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RegionCustumerCount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AdventureWorks2016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[Sales]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[Customer]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customer</a:t>
            </a:r>
          </a:p>
          <a:p>
            <a:r>
              <a:rPr lang="en-US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INNER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[Sales]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SalesTerritory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territory </a:t>
            </a:r>
          </a:p>
          <a:p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ON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customer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TerritoryID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territory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TerritoryID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PersonID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GROUP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CountryRegionCode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HAVING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(*)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1000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CountryRegionCode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DESC</a:t>
            </a:r>
            <a:endParaRPr lang="uk-UA" dirty="0"/>
          </a:p>
        </p:txBody>
      </p:sp>
      <p:sp>
        <p:nvSpPr>
          <p:cNvPr id="4" name="Rectangle 3"/>
          <p:cNvSpPr/>
          <p:nvPr/>
        </p:nvSpPr>
        <p:spPr>
          <a:xfrm>
            <a:off x="3739783" y="1819542"/>
            <a:ext cx="31729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 Invalid statement order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6448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388" y="36512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 Most common mistakes in</a:t>
            </a:r>
            <a:br>
              <a:rPr lang="en-US" dirty="0" smtClean="0"/>
            </a:br>
            <a:r>
              <a:rPr lang="en-US" dirty="0" smtClean="0"/>
              <a:t> SQL queries</a:t>
            </a:r>
            <a:endParaRPr lang="uk-UA" dirty="0"/>
          </a:p>
        </p:txBody>
      </p:sp>
      <p:sp>
        <p:nvSpPr>
          <p:cNvPr id="5" name="TextBox 4"/>
          <p:cNvSpPr txBox="1"/>
          <p:nvPr/>
        </p:nvSpPr>
        <p:spPr>
          <a:xfrm>
            <a:off x="415319" y="1979962"/>
            <a:ext cx="72092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Ignoring </a:t>
            </a:r>
            <a:r>
              <a:rPr lang="en-US" dirty="0" smtClean="0"/>
              <a:t>constraints(uniqueness, cascade deleting an </a:t>
            </a:r>
            <a:r>
              <a:rPr lang="en-US" dirty="0"/>
              <a:t>so </a:t>
            </a:r>
            <a:r>
              <a:rPr lang="en-US" dirty="0" smtClean="0"/>
              <a:t>on)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Indexes based on queries which you will execute</a:t>
            </a:r>
          </a:p>
          <a:p>
            <a:r>
              <a:rPr lang="en-US" dirty="0" smtClean="0"/>
              <a:t>Put indexes to each column bad idea(they change on Insert Update Delete)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DROP #Temp table</a:t>
            </a:r>
            <a:endParaRPr lang="uk-UA" dirty="0"/>
          </a:p>
        </p:txBody>
      </p:sp>
      <p:pic>
        <p:nvPicPr>
          <p:cNvPr id="4098" name="Picture 2" descr="Delete Duplicate Rows from a Table in SQL Ser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228" y="1876050"/>
            <a:ext cx="36671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90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337" y="37914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 CAP theorem</a:t>
            </a:r>
            <a:endParaRPr lang="uk-UA" dirty="0"/>
          </a:p>
        </p:txBody>
      </p:sp>
      <p:pic>
        <p:nvPicPr>
          <p:cNvPr id="1026" name="Picture 2" descr="What is the CAP Theorem? | Hazelcas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007" y="1898165"/>
            <a:ext cx="4011931" cy="377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276" y="2310801"/>
            <a:ext cx="3114526" cy="26163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341" y="2027617"/>
            <a:ext cx="1650395" cy="123779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09887" y="5028064"/>
            <a:ext cx="20033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202122"/>
                </a:solidFill>
              </a:rPr>
              <a:t>Computer scientist </a:t>
            </a:r>
          </a:p>
          <a:p>
            <a:pPr algn="ctr"/>
            <a:r>
              <a:rPr lang="en-US" dirty="0" smtClean="0">
                <a:solidFill>
                  <a:srgbClr val="202122"/>
                </a:solidFill>
              </a:rPr>
              <a:t>Eric Brewer</a:t>
            </a:r>
            <a:endParaRPr lang="uk-UA" dirty="0"/>
          </a:p>
        </p:txBody>
      </p:sp>
      <p:sp>
        <p:nvSpPr>
          <p:cNvPr id="10" name="Rectangle 9"/>
          <p:cNvSpPr/>
          <p:nvPr/>
        </p:nvSpPr>
        <p:spPr>
          <a:xfrm>
            <a:off x="338879" y="1475445"/>
            <a:ext cx="103711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	It </a:t>
            </a:r>
            <a:r>
              <a:rPr lang="en-US" dirty="0"/>
              <a:t>is impossible for a distributed data </a:t>
            </a:r>
            <a:r>
              <a:rPr lang="en-US" dirty="0" smtClean="0"/>
              <a:t>store(</a:t>
            </a:r>
            <a:r>
              <a:rPr lang="en-US" dirty="0"/>
              <a:t> information is stored on more than one node</a:t>
            </a:r>
            <a:r>
              <a:rPr lang="en-US" dirty="0" smtClean="0"/>
              <a:t>)</a:t>
            </a:r>
            <a:r>
              <a:rPr lang="en-US" dirty="0"/>
              <a:t> to simultaneously provide more than two out of the following three </a:t>
            </a:r>
            <a:r>
              <a:rPr lang="en-US" dirty="0" smtClean="0"/>
              <a:t>guarantees: 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7082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Real-life examples</a:t>
            </a:r>
            <a:endParaRPr lang="uk-U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217" y="2365539"/>
            <a:ext cx="2575510" cy="20209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676" y="2365539"/>
            <a:ext cx="3333099" cy="202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3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Real-life examples</a:t>
            </a:r>
            <a:endParaRPr lang="uk-U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015" y="2068696"/>
            <a:ext cx="5898480" cy="42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2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Real-life examples</a:t>
            </a:r>
            <a:endParaRPr lang="uk-UA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18" y="1690688"/>
            <a:ext cx="9318962" cy="3856122"/>
          </a:xfrm>
          <a:prstGeom prst="rect">
            <a:avLst/>
          </a:prstGeom>
        </p:spPr>
      </p:pic>
      <p:pic>
        <p:nvPicPr>
          <p:cNvPr id="5124" name="Picture 4" descr="Мем: &quot;When i have to work with SQL Server&quot; - Все шаблоны - Meme-arsenal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480" y="2177716"/>
            <a:ext cx="47625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460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Real-life examples</a:t>
            </a:r>
            <a:endParaRPr lang="uk-U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839" y="2042468"/>
            <a:ext cx="4194761" cy="407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8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975" y="150411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Thank you!</a:t>
            </a:r>
            <a:br>
              <a:rPr lang="en-US" dirty="0" smtClean="0"/>
            </a:br>
            <a:r>
              <a:rPr lang="en-US" dirty="0" smtClean="0"/>
              <a:t>Questions?</a:t>
            </a:r>
            <a:endParaRPr lang="uk-UA" dirty="0"/>
          </a:p>
        </p:txBody>
      </p:sp>
      <p:sp>
        <p:nvSpPr>
          <p:cNvPr id="6" name="AutoShape 4" descr="Best 30+ Sql fun on 9GA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4" name="Rectangle 3"/>
          <p:cNvSpPr/>
          <p:nvPr/>
        </p:nvSpPr>
        <p:spPr>
          <a:xfrm>
            <a:off x="4395536" y="321010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Links: </a:t>
            </a:r>
            <a:r>
              <a:rPr lang="en-US" dirty="0" smtClean="0">
                <a:hlinkClick r:id="rId2"/>
              </a:rPr>
              <a:t>Explanation plans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3317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 CAP theorem</a:t>
            </a:r>
            <a:endParaRPr lang="uk-U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21368" y="1842718"/>
            <a:ext cx="4347411" cy="4351338"/>
          </a:xfrm>
        </p:spPr>
        <p:txBody>
          <a:bodyPr>
            <a:normAutofit/>
          </a:bodyPr>
          <a:lstStyle/>
          <a:p>
            <a:r>
              <a:rPr lang="en-US" sz="1800" i="1" dirty="0">
                <a:hlinkClick r:id="rId2" tooltip="Consistency model"/>
              </a:rPr>
              <a:t>Consistency</a:t>
            </a:r>
            <a:r>
              <a:rPr lang="en-US" sz="1800" dirty="0"/>
              <a:t>: Every read receives the most recent write or an </a:t>
            </a:r>
            <a:r>
              <a:rPr lang="en-US" sz="1800" dirty="0" smtClean="0"/>
              <a:t>error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i="1" dirty="0">
                <a:hlinkClick r:id="rId3" tooltip="Availability"/>
              </a:rPr>
              <a:t>Availability</a:t>
            </a:r>
            <a:r>
              <a:rPr lang="en-US" sz="1800" dirty="0"/>
              <a:t>: Every request receives a (non-error) </a:t>
            </a:r>
            <a:r>
              <a:rPr lang="en-US" sz="1800" dirty="0" smtClean="0"/>
              <a:t>response</a:t>
            </a:r>
            <a:r>
              <a:rPr lang="ru-RU" sz="1800" dirty="0" smtClean="0"/>
              <a:t>, </a:t>
            </a:r>
            <a:r>
              <a:rPr lang="en-US" sz="1800" dirty="0" smtClean="0"/>
              <a:t>constant read and write access</a:t>
            </a:r>
          </a:p>
          <a:p>
            <a:pPr marL="0" indent="0">
              <a:buNone/>
            </a:pPr>
            <a:endParaRPr lang="ru-RU" sz="1800" dirty="0" smtClean="0"/>
          </a:p>
          <a:p>
            <a:r>
              <a:rPr lang="en-US" sz="1800" i="1" dirty="0" smtClean="0">
                <a:hlinkClick r:id="rId4" tooltip="Network partitioning"/>
              </a:rPr>
              <a:t>Partition </a:t>
            </a:r>
            <a:r>
              <a:rPr lang="en-US" sz="1800" i="1" dirty="0">
                <a:hlinkClick r:id="rId4" tooltip="Network partitioning"/>
              </a:rPr>
              <a:t>tolerance</a:t>
            </a:r>
            <a:r>
              <a:rPr lang="en-US" sz="1800" dirty="0"/>
              <a:t>: The system </a:t>
            </a:r>
            <a:r>
              <a:rPr lang="en-US" sz="1800" dirty="0" smtClean="0"/>
              <a:t>works despite partitions in </a:t>
            </a:r>
            <a:r>
              <a:rPr lang="en-US" sz="1800" dirty="0"/>
              <a:t>the network(messages </a:t>
            </a:r>
            <a:r>
              <a:rPr lang="en-US" sz="1800" dirty="0" smtClean="0"/>
              <a:t>could be dropped/delayed)</a:t>
            </a:r>
            <a:endParaRPr lang="uk-UA" sz="1800" dirty="0"/>
          </a:p>
        </p:txBody>
      </p:sp>
      <p:pic>
        <p:nvPicPr>
          <p:cNvPr id="10" name="Picture 2" descr="What is the CAP Theorem? | Hazelcas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299" y="1976668"/>
            <a:ext cx="4011931" cy="377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/>
          <p:cNvSpPr/>
          <p:nvPr/>
        </p:nvSpPr>
        <p:spPr>
          <a:xfrm rot="10231073">
            <a:off x="7053879" y="3723718"/>
            <a:ext cx="2217597" cy="11277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TextBox 11"/>
          <p:cNvSpPr txBox="1"/>
          <p:nvPr/>
        </p:nvSpPr>
        <p:spPr>
          <a:xfrm>
            <a:off x="9315750" y="3133775"/>
            <a:ext cx="1723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Magical Fantasy </a:t>
            </a:r>
          </a:p>
          <a:p>
            <a:pPr algn="ctr"/>
            <a:r>
              <a:rPr lang="en-US" dirty="0" smtClean="0"/>
              <a:t>Land</a:t>
            </a:r>
            <a:endParaRPr lang="uk-UA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261" y="3864783"/>
            <a:ext cx="606641" cy="60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22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 CAP theorem</a:t>
            </a:r>
            <a:endParaRPr lang="uk-UA" dirty="0"/>
          </a:p>
        </p:txBody>
      </p:sp>
      <p:pic>
        <p:nvPicPr>
          <p:cNvPr id="3074" name="Picture 2" descr="CAP Theorem - The Par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106" y="2171951"/>
            <a:ext cx="9906293" cy="3792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83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53" y="381167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Why the CAP theorem is true?</a:t>
            </a:r>
            <a:endParaRPr lang="uk-U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90" y="2340150"/>
            <a:ext cx="10221923" cy="372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9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53" y="381167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Latency/Consistency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365" y="2600313"/>
            <a:ext cx="3861100" cy="28977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865" y="2601343"/>
            <a:ext cx="3864962" cy="289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2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53" y="381167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Theorem PAC-ELC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514" y="2042983"/>
            <a:ext cx="8600419" cy="42735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11394" y="1446894"/>
            <a:ext cx="262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</a:t>
            </a:r>
            <a:r>
              <a:rPr lang="uk-UA" dirty="0" smtClean="0"/>
              <a:t>С</a:t>
            </a:r>
            <a:r>
              <a:rPr lang="en-US" dirty="0" smtClean="0"/>
              <a:t> </a:t>
            </a:r>
            <a:r>
              <a:rPr lang="en-US" dirty="0"/>
              <a:t>– latency </a:t>
            </a:r>
            <a:r>
              <a:rPr lang="en-US" dirty="0" smtClean="0"/>
              <a:t>+ consistency</a:t>
            </a:r>
            <a:endParaRPr lang="uk-UA" dirty="0"/>
          </a:p>
        </p:txBody>
      </p:sp>
      <p:sp>
        <p:nvSpPr>
          <p:cNvPr id="6" name="TextBox 5"/>
          <p:cNvSpPr txBox="1"/>
          <p:nvPr/>
        </p:nvSpPr>
        <p:spPr>
          <a:xfrm>
            <a:off x="2611394" y="1777875"/>
            <a:ext cx="493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 </a:t>
            </a:r>
            <a:r>
              <a:rPr lang="en-US" dirty="0"/>
              <a:t>–</a:t>
            </a:r>
            <a:r>
              <a:rPr lang="en-US" dirty="0" smtClean="0"/>
              <a:t>  </a:t>
            </a:r>
            <a:r>
              <a:rPr lang="en-US" dirty="0"/>
              <a:t>latency </a:t>
            </a:r>
            <a:r>
              <a:rPr lang="en-US" dirty="0" smtClean="0"/>
              <a:t>+ consistency</a:t>
            </a:r>
            <a:r>
              <a:rPr lang="uk-UA" dirty="0" smtClean="0"/>
              <a:t> –</a:t>
            </a:r>
            <a:r>
              <a:rPr lang="en-US" dirty="0" smtClean="0"/>
              <a:t>&gt; eventual consistency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5835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95470" y="428736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Dividing DB for reading/writing</a:t>
            </a:r>
            <a:endParaRPr lang="uk-U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697" y="2238670"/>
            <a:ext cx="6670605" cy="394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34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1178</TotalTime>
  <Words>788</Words>
  <Application>Microsoft Office PowerPoint</Application>
  <PresentationFormat>Widescreen</PresentationFormat>
  <Paragraphs>186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Consolas</vt:lpstr>
      <vt:lpstr>Office Theme</vt:lpstr>
      <vt:lpstr>What you don't know about SQL?</vt:lpstr>
      <vt:lpstr>SQL Actuality</vt:lpstr>
      <vt:lpstr> CAP theorem</vt:lpstr>
      <vt:lpstr> CAP theorem</vt:lpstr>
      <vt:lpstr> CAP theorem</vt:lpstr>
      <vt:lpstr>Why the CAP theorem is true?</vt:lpstr>
      <vt:lpstr>Latency/Consistency</vt:lpstr>
      <vt:lpstr>Theorem PAC-ELC</vt:lpstr>
      <vt:lpstr>Dividing DB for reading/writing</vt:lpstr>
      <vt:lpstr>Finding the problem </vt:lpstr>
      <vt:lpstr>Finding the problem </vt:lpstr>
      <vt:lpstr>Finding the problem </vt:lpstr>
      <vt:lpstr>Finding the problem </vt:lpstr>
      <vt:lpstr>Finding the problem </vt:lpstr>
      <vt:lpstr>Solving the problem</vt:lpstr>
      <vt:lpstr>Solving the problem</vt:lpstr>
      <vt:lpstr>Solving the problem</vt:lpstr>
      <vt:lpstr>Solving the problem</vt:lpstr>
      <vt:lpstr>Solving the problem</vt:lpstr>
      <vt:lpstr>Solving the problem</vt:lpstr>
      <vt:lpstr>Solving the problem</vt:lpstr>
      <vt:lpstr>Solving the problem</vt:lpstr>
      <vt:lpstr> Most common mistakes in  SQL queries</vt:lpstr>
      <vt:lpstr> Most common mistakes in  SQL queries</vt:lpstr>
      <vt:lpstr> Most common mistakes in  SQL queries</vt:lpstr>
      <vt:lpstr> Most common mistakes in  SQL queries</vt:lpstr>
      <vt:lpstr> Most common mistakes in  SQL queries</vt:lpstr>
      <vt:lpstr> Most common mistakes in  SQL queries</vt:lpstr>
      <vt:lpstr> Most common mistakes in  SQL queries</vt:lpstr>
      <vt:lpstr>Real-life examples</vt:lpstr>
      <vt:lpstr>Real-life examples</vt:lpstr>
      <vt:lpstr>Real-life examples</vt:lpstr>
      <vt:lpstr>Real-life examples</vt:lpstr>
      <vt:lpstr>Thank you!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Natalia Proskurnicha</dc:creator>
  <cp:lastModifiedBy>Natalia Proskurnicha</cp:lastModifiedBy>
  <cp:revision>65</cp:revision>
  <dcterms:created xsi:type="dcterms:W3CDTF">2021-03-17T14:34:35Z</dcterms:created>
  <dcterms:modified xsi:type="dcterms:W3CDTF">2021-03-26T16:24:47Z</dcterms:modified>
</cp:coreProperties>
</file>